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40" r:id="rId3"/>
    <p:sldId id="341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7" r:id="rId17"/>
    <p:sldId id="358" r:id="rId18"/>
    <p:sldId id="359" r:id="rId19"/>
    <p:sldId id="362" r:id="rId20"/>
    <p:sldId id="363" r:id="rId21"/>
    <p:sldId id="360" r:id="rId22"/>
    <p:sldId id="364" r:id="rId23"/>
    <p:sldId id="361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3" r:id="rId32"/>
    <p:sldId id="372" r:id="rId33"/>
    <p:sldId id="374" r:id="rId34"/>
    <p:sldId id="377" r:id="rId35"/>
    <p:sldId id="375" r:id="rId36"/>
    <p:sldId id="376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42" r:id="rId49"/>
    <p:sldId id="389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crabulik" initials="Pc" lastIdx="2" clrIdx="0">
    <p:extLst>
      <p:ext uri="{19B8F6BF-5375-455C-9EA6-DF929625EA0E}">
        <p15:presenceInfo xmlns:p15="http://schemas.microsoft.com/office/powerpoint/2012/main" userId="f253f04846c16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D44"/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55"/>
  </p:normalViewPr>
  <p:slideViewPr>
    <p:cSldViewPr snapToGrid="0" snapToObjects="1" showGuides="1">
      <p:cViewPr varScale="1">
        <p:scale>
          <a:sx n="145" d="100"/>
          <a:sy n="145" d="100"/>
        </p:scale>
        <p:origin x="942" y="126"/>
      </p:cViewPr>
      <p:guideLst>
        <p:guide orient="horz" pos="924"/>
        <p:guide orient="horz" pos="1501"/>
        <p:guide pos="354"/>
        <p:guide pos="47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079EE-3B77-AA4E-B586-B4DC1EA01BA6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0FA47-062E-4A4D-8B01-918B25201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503" y="3204586"/>
            <a:ext cx="5213801" cy="1102519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83086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588360"/>
            <a:ext cx="6096000" cy="94773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1976" y="1422400"/>
            <a:ext cx="7880350" cy="201828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117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4748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63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 - In a nut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138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142480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tx1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5130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57200" y="2044921"/>
            <a:ext cx="6654799" cy="2437378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928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74" y="1717430"/>
            <a:ext cx="289507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910273" y="2909082"/>
            <a:ext cx="3582851" cy="1587443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55848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6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Dark Pictur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>
            <a:lvl1pPr>
              <a:lnSpc>
                <a:spcPct val="9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WT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3960813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Light Picture 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88" y="637591"/>
            <a:ext cx="4049713" cy="1423087"/>
          </a:xfrm>
          <a:blipFill rotWithShape="1">
            <a:blip r:embed="rId2"/>
            <a:stretch>
              <a:fillRect/>
            </a:stretch>
          </a:blipFill>
        </p:spPr>
        <p:txBody>
          <a:bodyPr lIns="216000" tIns="234000" rIns="144000" bIns="234000" anchor="ctr">
            <a:sp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3400">
                <a:solidFill>
                  <a:srgbClr val="FFFFFF"/>
                </a:solidFill>
              </a:defRPr>
            </a:lvl1pPr>
            <a:lvl2pPr marL="265113" indent="0">
              <a:buFont typeface="Arial"/>
              <a:buNone/>
              <a:defRPr sz="3600">
                <a:solidFill>
                  <a:srgbClr val="FFFFFF"/>
                </a:solidFill>
              </a:defRPr>
            </a:lvl2pPr>
            <a:lvl3pPr marL="539750" indent="0">
              <a:buNone/>
              <a:defRPr sz="3600">
                <a:solidFill>
                  <a:srgbClr val="FFFFFF"/>
                </a:solidFill>
              </a:defRPr>
            </a:lvl3pPr>
            <a:lvl4pPr marL="715962" indent="0">
              <a:buNone/>
              <a:defRPr sz="3600">
                <a:solidFill>
                  <a:srgbClr val="FFFFFF"/>
                </a:solidFill>
              </a:defRPr>
            </a:lvl4pPr>
            <a:lvl5pPr marL="1828800" indent="0"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5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9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" y="3176754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08609" y="3905104"/>
            <a:ext cx="5473398" cy="495300"/>
          </a:xfrm>
        </p:spPr>
        <p:txBody>
          <a:bodyPr anchor="b">
            <a:noAutofit/>
          </a:bodyPr>
          <a:lstStyle>
            <a:lvl1pPr marL="0" indent="0" algn="r">
              <a:buFont typeface="Arial"/>
              <a:buNone/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374826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4845845"/>
            <a:ext cx="2133600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7397EC-AD80-4910-B762-2A6134F046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3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94"/>
            <a:ext cx="9144000" cy="51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0" y="1759612"/>
            <a:ext cx="3723829" cy="143935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3" name="Picture 12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blipFill dpi="0" rotWithShape="1">
          <a:blip r:embed="rId2">
            <a:lum bright="70000" contrast="-70000"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6" cy="2465515"/>
          </a:xfrm>
        </p:spPr>
        <p:txBody>
          <a:bodyPr numCol="2" spcCol="72000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767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028138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159976"/>
            <a:ext cx="7077075" cy="23442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accent3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47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5581922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5581922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6643898" y="1687960"/>
            <a:ext cx="1884758" cy="1179066"/>
          </a:xfrm>
          <a:solidFill>
            <a:schemeClr val="accent2"/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9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8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9"/>
          </p:nvPr>
        </p:nvSpPr>
        <p:spPr>
          <a:xfrm>
            <a:off x="6643898" y="3238931"/>
            <a:ext cx="1884758" cy="1179066"/>
          </a:xfrm>
          <a:solidFill>
            <a:schemeClr val="bg1">
              <a:lumMod val="85000"/>
            </a:schemeClr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/>
            </a:lvl1pPr>
            <a:lvl2pPr marL="88900" indent="-88900" algn="l">
              <a:buFont typeface="Lucida Grande"/>
              <a:buChar char="-"/>
              <a:defRPr sz="900"/>
            </a:lvl2pPr>
            <a:lvl3pPr marL="177800" indent="-88900" algn="l">
              <a:buFont typeface="Arial"/>
              <a:buChar char="•"/>
              <a:tabLst/>
              <a:defRPr sz="8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6643898" y="1451735"/>
            <a:ext cx="1884758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6643898" y="3002706"/>
            <a:ext cx="1884758" cy="238125"/>
          </a:xfrm>
          <a:solidFill>
            <a:srgbClr val="F0B322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8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r>
              <a:rPr lang="en-US" dirty="0" smtClean="0"/>
              <a:t>Feb 22th 2016 |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6" r:id="rId5"/>
    <p:sldLayoutId id="2147483650" r:id="rId6"/>
    <p:sldLayoutId id="2147483663" r:id="rId7"/>
    <p:sldLayoutId id="2147483674" r:id="rId8"/>
    <p:sldLayoutId id="2147483673" r:id="rId9"/>
    <p:sldLayoutId id="2147483664" r:id="rId10"/>
    <p:sldLayoutId id="2147483665" r:id="rId11"/>
    <p:sldLayoutId id="2147483666" r:id="rId12"/>
    <p:sldLayoutId id="2147483675" r:id="rId13"/>
    <p:sldLayoutId id="2147483668" r:id="rId14"/>
    <p:sldLayoutId id="2147483667" r:id="rId15"/>
    <p:sldLayoutId id="2147483654" r:id="rId16"/>
    <p:sldLayoutId id="2147483669" r:id="rId17"/>
    <p:sldLayoutId id="2147483670" r:id="rId18"/>
    <p:sldLayoutId id="2147483671" r:id="rId19"/>
    <p:sldLayoutId id="2147483655" r:id="rId20"/>
    <p:sldLayoutId id="2147483672" r:id="rId21"/>
    <p:sldLayoutId id="2147483677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Tx/>
        <a:buBlip>
          <a:blip r:embed="rId25"/>
        </a:buBlip>
        <a:defRPr sz="16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Tx/>
        <a:buBlip>
          <a:blip r:embed="rId25"/>
        </a:buBlip>
        <a:defRPr sz="14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2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1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library/system.componentmodel.dataannotations(v=vs.110).aspx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68205" y="3204586"/>
            <a:ext cx="5213801" cy="1102519"/>
          </a:xfrm>
        </p:spPr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CORE – Web API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1" y="845853"/>
            <a:ext cx="5772713" cy="3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Orders List Service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9" y="762572"/>
            <a:ext cx="2831203" cy="355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54" y="892038"/>
            <a:ext cx="3438822" cy="191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33" y="485775"/>
            <a:ext cx="3705854" cy="47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8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/>
              <a:t>Dependency injection into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Constructor Injection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Action Injection with </a:t>
            </a:r>
            <a:r>
              <a:rPr lang="en-US" dirty="0" err="1"/>
              <a:t>FromServices</a:t>
            </a:r>
            <a:endParaRPr lang="en-US" dirty="0"/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77" y="1390484"/>
            <a:ext cx="4267796" cy="1181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" y="3118951"/>
            <a:ext cx="451548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/>
              <a:t>Registering Your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ASP.NET services can be configured with the following lifetimes:</a:t>
            </a:r>
            <a:endParaRPr lang="en-US" dirty="0" smtClean="0"/>
          </a:p>
          <a:p>
            <a:r>
              <a:rPr lang="en-US" dirty="0"/>
              <a:t>Transient lifetime services are created each time they are requested.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Scoped lifetime services are created once per request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Singleton lifetime services are created the first time they are requested </a:t>
            </a:r>
            <a:r>
              <a:rPr lang="en-US" dirty="0" smtClean="0"/>
              <a:t>and </a:t>
            </a:r>
            <a:r>
              <a:rPr lang="en-US" dirty="0"/>
              <a:t>then every subsequent request will use the same instance.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24" y="3747689"/>
            <a:ext cx="4391638" cy="581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24" y="2500269"/>
            <a:ext cx="4439270" cy="619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25" y="1628895"/>
            <a:ext cx="4391638" cy="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Checking Lifetimes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" y="1209438"/>
            <a:ext cx="563006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Model Binder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4583" y="1177537"/>
            <a:ext cx="7066517" cy="3151258"/>
          </a:xfrm>
        </p:spPr>
        <p:txBody>
          <a:bodyPr/>
          <a:lstStyle/>
          <a:p>
            <a:r>
              <a:rPr lang="en-US" b="1" dirty="0"/>
              <a:t>[</a:t>
            </a:r>
            <a:r>
              <a:rPr lang="en-US" b="1" dirty="0" err="1"/>
              <a:t>FromHeader</a:t>
            </a:r>
            <a:r>
              <a:rPr lang="en-US" b="1" dirty="0"/>
              <a:t>], [</a:t>
            </a:r>
            <a:r>
              <a:rPr lang="en-US" b="1" dirty="0" err="1"/>
              <a:t>FromQuery</a:t>
            </a:r>
            <a:r>
              <a:rPr lang="en-US" b="1" dirty="0"/>
              <a:t>], [</a:t>
            </a:r>
            <a:r>
              <a:rPr lang="en-US" b="1" dirty="0" err="1"/>
              <a:t>FromRoute</a:t>
            </a:r>
            <a:r>
              <a:rPr lang="en-US" b="1" dirty="0"/>
              <a:t>], [</a:t>
            </a:r>
            <a:r>
              <a:rPr lang="en-US" b="1" dirty="0" err="1"/>
              <a:t>FromForm</a:t>
            </a:r>
            <a:r>
              <a:rPr lang="en-US" b="1" dirty="0" smtClean="0"/>
              <a:t>]</a:t>
            </a:r>
            <a:r>
              <a:rPr lang="en-US" dirty="0" smtClean="0"/>
              <a:t>: - </a:t>
            </a:r>
            <a:r>
              <a:rPr lang="ru-RU" dirty="0" smtClean="0"/>
              <a:t>позволяет указать конкретную часть запроса в качестве источника данных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FromServices</a:t>
            </a:r>
            <a:r>
              <a:rPr lang="en-US" b="1" dirty="0"/>
              <a:t>]: </a:t>
            </a:r>
            <a:r>
              <a:rPr lang="ru-RU" dirty="0" smtClean="0"/>
              <a:t>- указывает, что данный параметр должен быть определен с помощью </a:t>
            </a:r>
            <a:r>
              <a:rPr lang="en-US" dirty="0" smtClean="0"/>
              <a:t>DI.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FromBody</a:t>
            </a:r>
            <a:r>
              <a:rPr lang="en-US" b="1" dirty="0"/>
              <a:t>]:</a:t>
            </a:r>
            <a:r>
              <a:rPr lang="en-US" dirty="0"/>
              <a:t> </a:t>
            </a:r>
            <a:r>
              <a:rPr lang="ru-RU" dirty="0" smtClean="0"/>
              <a:t>- источником данных будет выступать тело запроса</a:t>
            </a:r>
            <a:r>
              <a:rPr lang="en-US" dirty="0" smtClean="0"/>
              <a:t>. </a:t>
            </a:r>
            <a:r>
              <a:rPr lang="ru-RU" dirty="0" smtClean="0"/>
              <a:t>Формат данных определяеться через</a:t>
            </a:r>
            <a:r>
              <a:rPr lang="en-US" dirty="0" smtClean="0"/>
              <a:t> </a:t>
            </a:r>
            <a:r>
              <a:rPr lang="en-US" b="1" dirty="0"/>
              <a:t>content type</a:t>
            </a:r>
            <a:r>
              <a:rPr lang="en-US" dirty="0"/>
              <a:t> </a:t>
            </a:r>
            <a:r>
              <a:rPr lang="ru-RU" dirty="0" smtClean="0"/>
              <a:t>запроса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ModelBinder</a:t>
            </a:r>
            <a:r>
              <a:rPr lang="en-US" b="1" dirty="0"/>
              <a:t>]:</a:t>
            </a:r>
            <a:r>
              <a:rPr lang="en-US" dirty="0"/>
              <a:t> </a:t>
            </a:r>
            <a:r>
              <a:rPr lang="ru-RU" dirty="0" smtClean="0"/>
              <a:t>- позволяет указать </a:t>
            </a:r>
            <a:r>
              <a:rPr lang="en-US" dirty="0" smtClean="0"/>
              <a:t>Custom Model Binder.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76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IActionResult</a:t>
            </a:r>
            <a:r>
              <a:rPr lang="en-US" dirty="0"/>
              <a:t> </a:t>
            </a:r>
            <a:r>
              <a:rPr lang="en-US" dirty="0" smtClean="0"/>
              <a:t>and Status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2" y="1478951"/>
            <a:ext cx="6918269" cy="28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Time to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" y="1118519"/>
            <a:ext cx="4838958" cy="309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23" y="1403965"/>
            <a:ext cx="2487908" cy="103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17" y="1843181"/>
            <a:ext cx="3662341" cy="30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Practice: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9" y="1069291"/>
            <a:ext cx="3096859" cy="2049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9" y="3425622"/>
            <a:ext cx="3095409" cy="1042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01" y="1069291"/>
            <a:ext cx="2820965" cy="115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01" y="2578997"/>
            <a:ext cx="2979023" cy="18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Practice: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9" y="1069291"/>
            <a:ext cx="3096859" cy="2049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9" y="3425622"/>
            <a:ext cx="3095409" cy="1042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01" y="1069291"/>
            <a:ext cx="2820965" cy="115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01" y="2578997"/>
            <a:ext cx="2979023" cy="18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009428"/>
            <a:ext cx="7024712" cy="4134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fundamentals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19" y="2235994"/>
            <a:ext cx="4572000" cy="1924050"/>
          </a:xfrm>
        </p:spPr>
      </p:pic>
    </p:spTree>
    <p:extLst>
      <p:ext uri="{BB962C8B-B14F-4D97-AF65-F5344CB8AC3E}">
        <p14:creationId xmlns:p14="http://schemas.microsoft.com/office/powerpoint/2010/main" val="34450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Validation &amp; Model </a:t>
            </a:r>
            <a:r>
              <a:rPr lang="en-US" dirty="0"/>
              <a:t>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 smtClean="0"/>
              <a:t>MVC framework </a:t>
            </a:r>
            <a:r>
              <a:rPr lang="ru-RU" dirty="0" smtClean="0"/>
              <a:t>выполняет валидацию входящих данных после выполнения </a:t>
            </a:r>
            <a:r>
              <a:rPr lang="en-US" dirty="0" smtClean="0"/>
              <a:t>Model Binding</a:t>
            </a:r>
            <a:r>
              <a:rPr lang="ru-RU" dirty="0" smtClean="0"/>
              <a:t>;</a:t>
            </a:r>
            <a:endParaRPr lang="en-US" dirty="0" smtClean="0"/>
          </a:p>
          <a:p>
            <a:r>
              <a:rPr lang="ru-RU" dirty="0" smtClean="0"/>
              <a:t>Встроенная </a:t>
            </a:r>
            <a:r>
              <a:rPr lang="en-US" dirty="0" smtClean="0"/>
              <a:t>MVC </a:t>
            </a:r>
            <a:r>
              <a:rPr lang="ru-RU" dirty="0" smtClean="0"/>
              <a:t>валидация настраивается с помощью атрибутов из </a:t>
            </a:r>
            <a:r>
              <a:rPr lang="en-US" u="sng" dirty="0" err="1" smtClean="0">
                <a:hlinkClick r:id="rId2"/>
              </a:rPr>
              <a:t>System.ComponentModel.DataAnnotations</a:t>
            </a:r>
            <a:r>
              <a:rPr lang="ru-RU" u="sng" dirty="0" smtClean="0"/>
              <a:t> (например: </a:t>
            </a:r>
            <a:r>
              <a:rPr lang="en-US" u="sng" dirty="0" smtClean="0"/>
              <a:t>[</a:t>
            </a:r>
            <a:r>
              <a:rPr lang="en-US" dirty="0" err="1" smtClean="0"/>
              <a:t>EmailAddress</a:t>
            </a:r>
            <a:r>
              <a:rPr lang="en-US" dirty="0" smtClean="0"/>
              <a:t>]</a:t>
            </a:r>
            <a:r>
              <a:rPr lang="ru-RU" dirty="0" smtClean="0"/>
              <a:t>, </a:t>
            </a:r>
            <a:r>
              <a:rPr lang="en-US" dirty="0" smtClean="0"/>
              <a:t>[Required]</a:t>
            </a:r>
            <a:r>
              <a:rPr lang="ru-RU" dirty="0" smtClean="0"/>
              <a:t>, </a:t>
            </a:r>
            <a:r>
              <a:rPr lang="en-US" dirty="0" smtClean="0"/>
              <a:t>[Range]</a:t>
            </a:r>
            <a:r>
              <a:rPr lang="ru-RU" dirty="0" smtClean="0"/>
              <a:t>, </a:t>
            </a:r>
            <a:r>
              <a:rPr lang="en-US" dirty="0" smtClean="0"/>
              <a:t>[</a:t>
            </a:r>
            <a:r>
              <a:rPr lang="en-US" dirty="0" err="1" smtClean="0"/>
              <a:t>StringLength</a:t>
            </a:r>
            <a:r>
              <a:rPr lang="en-US" dirty="0" smtClean="0"/>
              <a:t>]</a:t>
            </a:r>
            <a:r>
              <a:rPr lang="ru-RU" dirty="0" smtClean="0"/>
              <a:t>, </a:t>
            </a:r>
            <a:r>
              <a:rPr lang="en-US" dirty="0" smtClean="0"/>
              <a:t>[</a:t>
            </a:r>
            <a:r>
              <a:rPr lang="en-US" dirty="0" err="1" smtClean="0"/>
              <a:t>RegularExpression</a:t>
            </a:r>
            <a:r>
              <a:rPr lang="en-US" dirty="0" smtClean="0"/>
              <a:t>]</a:t>
            </a:r>
            <a:r>
              <a:rPr lang="ru-RU" u="sng" dirty="0" smtClean="0"/>
              <a:t>);</a:t>
            </a:r>
            <a:endParaRPr lang="en-US" u="sng" dirty="0" smtClean="0"/>
          </a:p>
          <a:p>
            <a:r>
              <a:rPr lang="en-US" dirty="0" err="1"/>
              <a:t>ModelState.IsValid</a:t>
            </a:r>
            <a:r>
              <a:rPr lang="en-US" dirty="0"/>
              <a:t> </a:t>
            </a:r>
            <a:r>
              <a:rPr lang="ru-RU" dirty="0" smtClean="0"/>
              <a:t>- проверяет состояние валидации в методе контроллера;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29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Mapping Models to </a:t>
            </a:r>
            <a:r>
              <a:rPr lang="en-US" dirty="0" err="1" smtClean="0"/>
              <a:t>ViewModels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68" y="934134"/>
            <a:ext cx="3814008" cy="41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AutoMaper</a:t>
            </a:r>
            <a:r>
              <a:rPr lang="en-US" dirty="0" smtClean="0"/>
              <a:t>: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488" y="2019378"/>
            <a:ext cx="7999355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Include="</a:t>
            </a:r>
            <a:r>
              <a:rPr lang="en-US" sz="1600" dirty="0" err="1"/>
              <a:t>AutoMapper</a:t>
            </a:r>
            <a:r>
              <a:rPr lang="en-US" sz="1600" dirty="0"/>
              <a:t>" Version="6.1.1" /&gt;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</a:t>
            </a:r>
            <a:r>
              <a:rPr lang="en-US" sz="1600" dirty="0" smtClean="0"/>
              <a:t>Include</a:t>
            </a:r>
            <a:r>
              <a:rPr lang="en-US" sz="1600" dirty="0"/>
              <a:t>="</a:t>
            </a:r>
            <a:r>
              <a:rPr lang="en-US" sz="1600" dirty="0" err="1"/>
              <a:t>AutoMapper.Extensions.Microsoft.DependencyInjection</a:t>
            </a:r>
            <a:r>
              <a:rPr lang="en-US" sz="1600" dirty="0"/>
              <a:t>" </a:t>
            </a:r>
            <a:r>
              <a:rPr lang="en-US" sz="1600" dirty="0" smtClean="0"/>
              <a:t>	Version</a:t>
            </a:r>
            <a:r>
              <a:rPr lang="en-US" sz="1600" dirty="0"/>
              <a:t>="2.0.1" /&gt;</a:t>
            </a:r>
          </a:p>
          <a:p>
            <a:r>
              <a:rPr lang="en-US" sz="1600" dirty="0" smtClean="0"/>
              <a:t>&lt;/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79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AutoMaper</a:t>
            </a:r>
            <a:r>
              <a:rPr lang="en-US" dirty="0" smtClean="0"/>
              <a:t>: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8" y="873063"/>
            <a:ext cx="3875132" cy="1330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43" y="902068"/>
            <a:ext cx="2414655" cy="130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43" y="2431884"/>
            <a:ext cx="3744474" cy="1945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68" y="2292620"/>
            <a:ext cx="4029924" cy="24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Document Your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35" y="1540576"/>
            <a:ext cx="4911738" cy="3362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9095" y="1202022"/>
            <a:ext cx="200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https://swagger.io/</a:t>
            </a:r>
            <a:endParaRPr lang="uk-UA" sz="1600" u="sng" dirty="0" err="1" smtClean="0">
              <a:solidFill>
                <a:schemeClr val="accent1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7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Automatic Swagger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46" y="1236546"/>
            <a:ext cx="7999355" cy="1077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Include="</a:t>
            </a:r>
            <a:r>
              <a:rPr lang="en-US" sz="1600" dirty="0" err="1"/>
              <a:t>Swashbuckle.AspNetCore</a:t>
            </a:r>
            <a:r>
              <a:rPr lang="en-US" sz="1600" dirty="0"/>
              <a:t>" Version="1.0.0" /&gt;</a:t>
            </a:r>
          </a:p>
          <a:p>
            <a:r>
              <a:rPr lang="en-US" sz="1600" dirty="0"/>
              <a:t>&lt;/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2357980"/>
            <a:ext cx="5531337" cy="1175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6" y="3577247"/>
            <a:ext cx="4683064" cy="15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Automatic Swagger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51" y="886556"/>
            <a:ext cx="2676899" cy="304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51" y="1191399"/>
            <a:ext cx="5556468" cy="36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Enhance The Generated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9" y="1027930"/>
            <a:ext cx="6392828" cy="867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0" y="2046599"/>
            <a:ext cx="5616574" cy="109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968" y="1936474"/>
            <a:ext cx="6041182" cy="27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Enhance The Generated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695026"/>
            <a:ext cx="5478710" cy="4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08" y="1376819"/>
            <a:ext cx="6921306" cy="27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architecture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https://habrastorage.org/files/4f9/9a5/b31/4f99a5b31d5342529a70cd82495bfa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34" y="1065212"/>
            <a:ext cx="41910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5" y="762371"/>
            <a:ext cx="5472486" cy="42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84" y="1133544"/>
            <a:ext cx="2857500" cy="16002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584" y="3104715"/>
            <a:ext cx="7376890" cy="1224079"/>
          </a:xfrm>
        </p:spPr>
        <p:txBody>
          <a:bodyPr/>
          <a:lstStyle/>
          <a:p>
            <a:r>
              <a:rPr lang="en-US" dirty="0"/>
              <a:t>Let’s create custom authorization middleware which allows handling request only with specific secret key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existing ASP.NET CORE solution as a source.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318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346" y="880626"/>
            <a:ext cx="353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https://github.com/aspnet/Security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249958"/>
            <a:ext cx="5557651" cy="367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0488" y="2019378"/>
            <a:ext cx="7999355" cy="10772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Include="</a:t>
            </a:r>
            <a:r>
              <a:rPr lang="en-US" sz="1600" dirty="0" err="1"/>
              <a:t>Microsoft.AspNetCore.Authentication</a:t>
            </a:r>
            <a:r>
              <a:rPr lang="en-US" sz="1600" dirty="0"/>
              <a:t>" Version="1.1.2" /&gt;</a:t>
            </a:r>
          </a:p>
          <a:p>
            <a:r>
              <a:rPr lang="en-US" sz="1600" dirty="0" smtClean="0"/>
              <a:t>&lt;/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2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55" y="1199633"/>
            <a:ext cx="4709514" cy="3707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73" y="917289"/>
            <a:ext cx="2360540" cy="180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4" y="2878006"/>
            <a:ext cx="3860420" cy="1140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73" y="3964281"/>
            <a:ext cx="4261703" cy="10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7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7" y="869028"/>
            <a:ext cx="6590324" cy="39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7" y="820853"/>
            <a:ext cx="5012755" cy="42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3" y="713478"/>
            <a:ext cx="2882502" cy="1245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3" y="2069353"/>
            <a:ext cx="6852911" cy="1517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3" y="3660987"/>
            <a:ext cx="7197943" cy="11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7" y="909586"/>
            <a:ext cx="3253609" cy="965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8" y="1001834"/>
            <a:ext cx="5282469" cy="40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7" y="909586"/>
            <a:ext cx="3253609" cy="965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18" y="1001834"/>
            <a:ext cx="5282469" cy="40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7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the project for Web API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63855"/>
            <a:ext cx="6470199" cy="3350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55539"/>
            <a:ext cx="6082278" cy="3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Secure Your API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42435"/>
            <a:ext cx="6765394" cy="37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6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Customize Swagger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6346" y="926323"/>
            <a:ext cx="654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https://github.com/domaindrivendev/Swashbuckle.AspNetCore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7" y="1508036"/>
            <a:ext cx="7643008" cy="29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Customize Swagger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031728"/>
            <a:ext cx="2193892" cy="1648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89" y="1191073"/>
            <a:ext cx="4772011" cy="38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Customize Swagger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7" y="1294830"/>
            <a:ext cx="7944373" cy="1216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19" y="1503118"/>
            <a:ext cx="6764806" cy="32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6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MVC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22" y="854479"/>
            <a:ext cx="2722135" cy="389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MVC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00" y="905391"/>
            <a:ext cx="5120024" cy="37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Custom Exception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7" y="1025088"/>
            <a:ext cx="1625417" cy="986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7" y="2151904"/>
            <a:ext cx="3487109" cy="338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7" y="2630640"/>
            <a:ext cx="4049057" cy="18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Custom Exception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53347" y="2341917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18" y="970974"/>
            <a:ext cx="4649306" cy="815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8" y="1995198"/>
            <a:ext cx="3962684" cy="180054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018" y="4004149"/>
            <a:ext cx="7066517" cy="1446566"/>
          </a:xfrm>
        </p:spPr>
        <p:txBody>
          <a:bodyPr>
            <a:normAutofit/>
          </a:bodyPr>
          <a:lstStyle/>
          <a:p>
            <a:r>
              <a:rPr lang="en-US" dirty="0" smtClean="0"/>
              <a:t>Create Exception Filter which catches all unhandled exceptions, writes them into Log and returns </a:t>
            </a:r>
            <a:r>
              <a:rPr lang="en-US" dirty="0" err="1" smtClean="0"/>
              <a:t>BarRequest</a:t>
            </a:r>
            <a:r>
              <a:rPr lang="en-US" dirty="0" smtClean="0"/>
              <a:t> response.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12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https://www.microsoft.com/net/download/thank-you/aspnet-ebook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://docs.microsoft.com/en-us/aspnet/web-api/overview/getting-started-with-aspnet-web-api/tutorial-your-first-web-api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://metanit.com/sharp/aspnet5/23.1.php</a:t>
            </a:r>
          </a:p>
          <a:p>
            <a:r>
              <a:rPr lang="en-US" dirty="0" smtClean="0"/>
              <a:t>https</a:t>
            </a:r>
            <a:r>
              <a:rPr lang="en-US" dirty="0"/>
              <a:t>://habrahabr.ru/post/181988/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/>
              <a:t>Home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AutoShape 2" descr="https://media0.giphy.com/media/WmDxBPSHdEBtS/200.webp#7-grid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6347" y="878964"/>
            <a:ext cx="6736977" cy="25483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 smtClean="0"/>
              <a:t>Интегрировать </a:t>
            </a:r>
            <a:r>
              <a:rPr lang="ru-RU" dirty="0" smtClean="0"/>
              <a:t>микросервис с прошлого задания с </a:t>
            </a:r>
            <a:r>
              <a:rPr lang="en-US" dirty="0" err="1" smtClean="0"/>
              <a:t>MatOrderingService</a:t>
            </a:r>
            <a:r>
              <a:rPr lang="ru-RU" dirty="0" smtClean="0"/>
              <a:t>:</a:t>
            </a:r>
            <a:endParaRPr lang="ru-RU" dirty="0" smtClean="0"/>
          </a:p>
          <a:p>
            <a:r>
              <a:rPr lang="ru-RU" dirty="0" smtClean="0"/>
              <a:t>Добавить </a:t>
            </a:r>
            <a:r>
              <a:rPr lang="en-US" dirty="0" err="1" smtClean="0"/>
              <a:t>OrderCode</a:t>
            </a:r>
            <a:r>
              <a:rPr lang="en-US" dirty="0" smtClean="0"/>
              <a:t> </a:t>
            </a:r>
            <a:r>
              <a:rPr lang="ru-RU" dirty="0" smtClean="0"/>
              <a:t>в доменную модель </a:t>
            </a:r>
            <a:r>
              <a:rPr lang="en-US" dirty="0" smtClean="0"/>
              <a:t>Order</a:t>
            </a:r>
            <a:r>
              <a:rPr lang="ru-RU" dirty="0" smtClean="0"/>
              <a:t>;</a:t>
            </a:r>
            <a:endParaRPr lang="ru-RU" dirty="0" smtClean="0"/>
          </a:p>
          <a:p>
            <a:r>
              <a:rPr lang="ru-RU" dirty="0" smtClean="0"/>
              <a:t>Генерировать содержимое </a:t>
            </a:r>
            <a:r>
              <a:rPr lang="en-US" dirty="0" err="1"/>
              <a:t>OrderCode</a:t>
            </a:r>
            <a:r>
              <a:rPr lang="en-US" dirty="0"/>
              <a:t> </a:t>
            </a:r>
            <a:r>
              <a:rPr lang="ru-RU" dirty="0" smtClean="0"/>
              <a:t>на основании </a:t>
            </a:r>
            <a:r>
              <a:rPr lang="en-US" dirty="0" smtClean="0"/>
              <a:t>Id </a:t>
            </a:r>
            <a:r>
              <a:rPr lang="ru-RU" dirty="0" smtClean="0"/>
              <a:t>нового ордера;</a:t>
            </a:r>
          </a:p>
          <a:p>
            <a:r>
              <a:rPr lang="ru-RU" dirty="0" smtClean="0"/>
              <a:t>Для комуникации сервисов использовать класс </a:t>
            </a:r>
            <a:r>
              <a:rPr lang="en-US" i="1" dirty="0" err="1" smtClean="0"/>
              <a:t>HttpClient</a:t>
            </a:r>
            <a:r>
              <a:rPr lang="ru-RU" dirty="0" smtClean="0"/>
              <a:t> из пространства имен </a:t>
            </a:r>
            <a:r>
              <a:rPr lang="en-US" u="sng" dirty="0" err="1" smtClean="0"/>
              <a:t>System.Net.Http</a:t>
            </a:r>
            <a:r>
              <a:rPr lang="ru-RU" u="sng" dirty="0" smtClean="0"/>
              <a:t>;</a:t>
            </a:r>
          </a:p>
          <a:p>
            <a:r>
              <a:rPr lang="ru-RU" dirty="0" smtClean="0"/>
              <a:t>Прикручивание аутентификации – на усмотрение;</a:t>
            </a:r>
          </a:p>
          <a:p>
            <a:r>
              <a:rPr lang="ru-RU" dirty="0" smtClean="0"/>
              <a:t>Возможно прийдеться настроить крос-доменные запросы: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427356"/>
            <a:ext cx="2953162" cy="819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01" y="3427356"/>
            <a:ext cx="5272128" cy="12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domain models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495" y="882190"/>
            <a:ext cx="3415430" cy="3963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3" y="927308"/>
            <a:ext cx="2567829" cy="39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Orders Controller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90353"/>
            <a:ext cx="2419688" cy="3362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988" y="630835"/>
            <a:ext cx="3691335" cy="43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Postman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83932"/>
            <a:ext cx="5194795" cy="3716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5" y="1306360"/>
            <a:ext cx="5973199" cy="3768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4" y="883932"/>
            <a:ext cx="6837925" cy="39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133330"/>
            <a:ext cx="5078929" cy="165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0585" y="1695450"/>
            <a:ext cx="305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configure MVC middleware with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052" y="3565804"/>
            <a:ext cx="305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attribute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6" y="2849816"/>
            <a:ext cx="351521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Getting Orders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29775"/>
            <a:ext cx="5129686" cy="4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0D0D16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DD2AC82-CC8C-4F02-BC87-0E547A436A09}" vid="{F7353BA4-3667-4C43-B274-4DE094D7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Eyewear Online</Template>
  <TotalTime>13931</TotalTime>
  <Words>488</Words>
  <Application>Microsoft Office PowerPoint</Application>
  <PresentationFormat>On-screen Show (16:9)</PresentationFormat>
  <Paragraphs>144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Hebrew</vt:lpstr>
      <vt:lpstr>Calibri</vt:lpstr>
      <vt:lpstr>Lucida Grande</vt:lpstr>
      <vt:lpstr>Office-thema</vt:lpstr>
      <vt:lpstr>ASP.NET CORE – Web API</vt:lpstr>
      <vt:lpstr>Web API fundamentals</vt:lpstr>
      <vt:lpstr>Web API architecture</vt:lpstr>
      <vt:lpstr>Setup the project for Web API</vt:lpstr>
      <vt:lpstr>Add domain models</vt:lpstr>
      <vt:lpstr>Add Orders Controller</vt:lpstr>
      <vt:lpstr>Setup Postman</vt:lpstr>
      <vt:lpstr>Routing</vt:lpstr>
      <vt:lpstr>Getting Orders</vt:lpstr>
      <vt:lpstr>What’s next?</vt:lpstr>
      <vt:lpstr>Orders List Service</vt:lpstr>
      <vt:lpstr>Dependency injection into controllers</vt:lpstr>
      <vt:lpstr>Registering Your Services</vt:lpstr>
      <vt:lpstr>Checking Lifetimes</vt:lpstr>
      <vt:lpstr>Model Binder Behavior</vt:lpstr>
      <vt:lpstr>IActionResult and Status Codes</vt:lpstr>
      <vt:lpstr>Time to work</vt:lpstr>
      <vt:lpstr>Practice: View Models</vt:lpstr>
      <vt:lpstr>Practice: View Models</vt:lpstr>
      <vt:lpstr>Validation &amp; Model State</vt:lpstr>
      <vt:lpstr>Mapping Models to ViewModels</vt:lpstr>
      <vt:lpstr>AutoMaper: Setup</vt:lpstr>
      <vt:lpstr>AutoMaper: Using</vt:lpstr>
      <vt:lpstr>Document Your API</vt:lpstr>
      <vt:lpstr>Automatic Swagger Generation</vt:lpstr>
      <vt:lpstr>Automatic Swagger Generation</vt:lpstr>
      <vt:lpstr>Enhance The Generated Docs</vt:lpstr>
      <vt:lpstr>Enhance The Generated Docs</vt:lpstr>
      <vt:lpstr>Secure Your API</vt:lpstr>
      <vt:lpstr>Secure Your API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Secure Your API Yourself</vt:lpstr>
      <vt:lpstr>Customize Swagger Generation</vt:lpstr>
      <vt:lpstr>Customize Swagger Generation</vt:lpstr>
      <vt:lpstr>Customize Swagger Generation</vt:lpstr>
      <vt:lpstr>MVC Filters</vt:lpstr>
      <vt:lpstr>MVC Filters</vt:lpstr>
      <vt:lpstr>Custom Exception Filter</vt:lpstr>
      <vt:lpstr>Custom Exception Filter</vt:lpstr>
      <vt:lpstr>Links</vt:lpstr>
      <vt:lpstr>Home Task</vt:lpstr>
    </vt:vector>
  </TitlesOfParts>
  <Company>Materialise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Wearable Online Platform</dc:title>
  <dc:creator>Dmitriy Nagachevskyi</dc:creator>
  <cp:lastModifiedBy>Pavel Shylan</cp:lastModifiedBy>
  <cp:revision>245</cp:revision>
  <dcterms:created xsi:type="dcterms:W3CDTF">2016-11-30T09:45:16Z</dcterms:created>
  <dcterms:modified xsi:type="dcterms:W3CDTF">2017-08-23T13:37:10Z</dcterms:modified>
</cp:coreProperties>
</file>